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859" r:id="rId2"/>
    <p:sldId id="1238" r:id="rId3"/>
    <p:sldId id="1239" r:id="rId4"/>
    <p:sldId id="1240" r:id="rId5"/>
    <p:sldId id="1241" r:id="rId6"/>
    <p:sldId id="1242" r:id="rId7"/>
    <p:sldId id="1243" r:id="rId8"/>
    <p:sldId id="1244" r:id="rId9"/>
    <p:sldId id="1245" r:id="rId10"/>
    <p:sldId id="1246" r:id="rId11"/>
    <p:sldId id="1247" r:id="rId12"/>
    <p:sldId id="1249" r:id="rId13"/>
    <p:sldId id="1250" r:id="rId14"/>
    <p:sldId id="1251" r:id="rId15"/>
    <p:sldId id="1252" r:id="rId16"/>
    <p:sldId id="1253" r:id="rId17"/>
    <p:sldId id="1254" r:id="rId18"/>
    <p:sldId id="1255" r:id="rId19"/>
    <p:sldId id="1257" r:id="rId20"/>
    <p:sldId id="1259" r:id="rId21"/>
    <p:sldId id="1261" r:id="rId22"/>
    <p:sldId id="1263" r:id="rId23"/>
    <p:sldId id="1262" r:id="rId24"/>
    <p:sldId id="1266" r:id="rId25"/>
    <p:sldId id="1267" r:id="rId2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9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中考总复习 道德与法治 人教版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综合测试卷七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（考查范围：初中六本书）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38947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江西中考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十四五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以来，江西省累计新建、改扩建义务教育学校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2517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所，新增学位约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万个，乡镇寄宿制学校标准化保障水平大幅提升。同时，不断缩小校际差异系数，推动义务教育优质均衡发展。这表明江西（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切实保障未成年人的受教育权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已全面实现教育现代化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将教育作为引领发展的第一动力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大力推进教育强省建设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14258" y="295544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823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63144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浙江中考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）下表为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2012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年和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年我国民营企业发展相关情况。据此可推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2012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年和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年我国民营企业发展相关情况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 sz="22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 sz="22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 sz="22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 sz="22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民营经济是公有制经济的组成部分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改革开放以来民营企业数量逐年增长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我国具有促进民营企业发展的良好条件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民营企业成为推动我国科技创新的生力军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③④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1270715"/>
              </p:ext>
            </p:extLst>
          </p:nvPr>
        </p:nvGraphicFramePr>
        <p:xfrm>
          <a:off x="406575" y="1923648"/>
          <a:ext cx="11377263" cy="3017520"/>
        </p:xfrm>
        <a:graphic>
          <a:graphicData uri="http://schemas.openxmlformats.org/drawingml/2006/table">
            <a:tbl>
              <a:tblPr firstRow="1" firstCol="1" bandRow="1"/>
              <a:tblGrid>
                <a:gridCol w="1296143">
                  <a:extLst>
                    <a:ext uri="{9D8B030D-6E8A-4147-A177-3AD203B41FA5}">
                      <a16:colId xmlns:a16="http://schemas.microsoft.com/office/drawing/2014/main" val="71277867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860174690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val="3168754016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636752275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1987586554"/>
                    </a:ext>
                  </a:extLst>
                </a:gridCol>
              </a:tblGrid>
              <a:tr h="42846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年份类别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2012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2024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4371478"/>
                  </a:ext>
                </a:extLst>
              </a:tr>
              <a:tr h="428462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民营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企业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数量</a:t>
                      </a:r>
                      <a:r>
                        <a:rPr lang="en-US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家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在全国所有企业中的占比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</a:p>
                  </a:txBody>
                  <a:tcPr marL="14866" marR="148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数量</a:t>
                      </a:r>
                      <a:r>
                        <a:rPr lang="en-US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家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在全国所有企业中的占比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</a:p>
                  </a:txBody>
                  <a:tcPr marL="14866" marR="148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7740690"/>
                  </a:ext>
                </a:extLst>
              </a:tr>
              <a:tr h="31129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085.7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79</a:t>
                      </a:r>
                      <a:r>
                        <a:rPr lang="en-US" altLang="zh-CN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866" marR="148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650</a:t>
                      </a:r>
                      <a:r>
                        <a:rPr lang="en-US" altLang="zh-CN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91.9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866" marR="148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9516771"/>
                  </a:ext>
                </a:extLst>
              </a:tr>
              <a:tr h="707243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民营高新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技术企业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数量</a:t>
                      </a:r>
                      <a:r>
                        <a:rPr lang="en-US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家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在全国所有高新技术企业中的占比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</a:p>
                  </a:txBody>
                  <a:tcPr marL="14866" marR="148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数量</a:t>
                      </a:r>
                      <a:r>
                        <a:rPr lang="en-US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家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在全国所有高新技术企业中的占比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</a:p>
                  </a:txBody>
                  <a:tcPr marL="14866" marR="148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2407528"/>
                  </a:ext>
                </a:extLst>
              </a:tr>
              <a:tr h="45739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62</a:t>
                      </a:r>
                      <a:r>
                        <a:rPr lang="en-US" altLang="zh-CN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866" marR="148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92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866" marR="148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1828923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1126654" y="13407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4575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祖国不会放弃任何一位同胞，我们一定带大家回家。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在某部电影中，我国派遣驻地外交官前往努米亚共和国协助撤侨，坚定地带领同胞走上回家的路。国家全力以赴开展撤侨活动是因为（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国家安全是人民幸福安康的前提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国家利益是维护国家安全的保障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国家始终坚持以人民安全为宗旨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国家利益是人民利益的集中表现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22998" y="256490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5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山西中考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）绿色生活方式正在年轻人中日益流行，在减少资源浪费、减轻环境污染的同时，也使他们获得了心灵的满足。下列属于该生活方式的是（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城市漫步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用双脚丈量城市的半径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积极探索新的旅行乐趣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沉浸观剧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走进剧场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尽情感受全新的光影效果和演出氛围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阳台新用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旧物为器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自制肥料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在阳台菜园体验种植快乐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无痕生活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选购无包装、简包装产品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以极简方式享受生活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631710" y="19888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4622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0973"/>
            <a:ext cx="11485848" cy="3900235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某班学生参观长沙简牍博物馆时，被战国楚简、秦简、两汉简等展品吸引。这些简牍有的记录了一斗粟米的税收，有的记录了郡县治理的方略，从中我们感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中华文化源远流长、博大精深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中华传统美德丰富的内涵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文化发展不忘本来、吸收外来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中华传统文化都是宝贵财富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90036" y="26196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161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非选择题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本大题共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徐州市政府以提升居民幸福生活为目标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多措并举让社区居民切实感受到了获得感、幸福感、安全感。徐州市某社区居委会在小区改造的过程中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遵循服务民生导向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确保每一位居民都参与到小区改造中来。居委会工作人员经过多次与居民代表协商、论证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在保留原有老建筑的同时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建立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社区服务功能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发挥社区便民功能和公益功能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兼顾社区消费。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材料中该小区的改造过程体现了全过程人民民主的哪些优势？请你运用所学知识加以论证。（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64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2847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居民参与到小区改造中，体现了民主管理的优势，确保居民的意见得到充分表达和尊重。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居委会工作人员与居民代表协商、论证，体现了民主协商的优势，有助于形成共识和解决问题。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建立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社区服务功能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区，发挥便民功能和公益功能，体现了民主决策的优势，使决策更加科学和民主。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94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一个博物馆就是一所大学校。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近年来，全国各大博物馆人如潮涌。某班以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博物馆热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为主题开展项目化学习，请你一起参与其中并完成任务。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l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同学们通过查阅国家博物馆相关资料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了解到以下信息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267265"/>
              </p:ext>
            </p:extLst>
          </p:nvPr>
        </p:nvGraphicFramePr>
        <p:xfrm>
          <a:off x="423718" y="2582829"/>
          <a:ext cx="11360120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3900870">
                  <a:extLst>
                    <a:ext uri="{9D8B030D-6E8A-4147-A177-3AD203B41FA5}">
                      <a16:colId xmlns:a16="http://schemas.microsoft.com/office/drawing/2014/main" val="2888516651"/>
                    </a:ext>
                  </a:extLst>
                </a:gridCol>
                <a:gridCol w="3614584">
                  <a:extLst>
                    <a:ext uri="{9D8B030D-6E8A-4147-A177-3AD203B41FA5}">
                      <a16:colId xmlns:a16="http://schemas.microsoft.com/office/drawing/2014/main" val="3196794975"/>
                    </a:ext>
                  </a:extLst>
                </a:gridCol>
                <a:gridCol w="3844666">
                  <a:extLst>
                    <a:ext uri="{9D8B030D-6E8A-4147-A177-3AD203B41FA5}">
                      <a16:colId xmlns:a16="http://schemas.microsoft.com/office/drawing/2014/main" val="3968536112"/>
                    </a:ext>
                  </a:extLst>
                </a:gridCol>
              </a:tblGrid>
              <a:tr h="54197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古代中国展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中国共产党人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的家国情怀展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中国载人航天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工程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年成就展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4368798"/>
                  </a:ext>
                </a:extLst>
              </a:tr>
              <a:tr h="186289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基本陈列中琳琅满目的文物将我国百万年的人类史、一万年的文化史、五千多年的文明史生动呈现。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陈列中国共产党人饱含深情的手稿、书信等珍贵文献及实物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余件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用故事化的方式讲述党史。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展出长征系列运载火箭等模型和航天服、火箭发动机等实物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展示我国载人航天事业取得的历史性成就。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16646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883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65613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）联系材料和所学知识，分析博物馆散发的独特魅力。（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在小组讨论过程中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同学们进行了激烈的争论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yb21.jpg" descr="id:21474867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771872" y="1916832"/>
            <a:ext cx="8646671" cy="2042791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908537"/>
            <a:ext cx="11485848" cy="2616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中华文化源远流长、博大精深，是中华民族最深层的精神追求和独特的精神标识。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党领导人民创造了革命文化和社会主义先进文化，不断铸就中华文化新辉煌。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科技是引领发展的第一动力。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参观博物馆有助于增强我们对中华文化的自豪感和认同感，增强我们的文化自信，激发我们的爱国热情。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了解国家科技发展的成果，有利于激发我们对科技创新的兴趣和热情。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925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）你更认同谁的观点？请阐述理由。（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在成果交流展示环节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同学们分享了以下信息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部分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2709386"/>
              </p:ext>
            </p:extLst>
          </p:nvPr>
        </p:nvGraphicFramePr>
        <p:xfrm>
          <a:off x="406576" y="1988840"/>
          <a:ext cx="11377262" cy="2377440"/>
        </p:xfrm>
        <a:graphic>
          <a:graphicData uri="http://schemas.openxmlformats.org/drawingml/2006/table">
            <a:tbl>
              <a:tblPr firstRow="1" firstCol="1" bandRow="1"/>
              <a:tblGrid>
                <a:gridCol w="11377262">
                  <a:extLst>
                    <a:ext uri="{9D8B030D-6E8A-4147-A177-3AD203B41FA5}">
                      <a16:colId xmlns:a16="http://schemas.microsoft.com/office/drawing/2014/main" val="123134513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通过数字赋能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集合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AI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大模型、知识库等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为观众提供贴心的个性化全能服务。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51402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把文物保护与人民生活的改善、历史文化名城的保护结合在一起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通过对文化遗产环境的保护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改善市民的生活环境。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18807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各管理部门工作人员坚守岗位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早到岗晚下班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全力服务好观众。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76267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针</a:t>
                      </a:r>
                      <a:r>
                        <a:rPr lang="zh-CN" sz="2400" spc="-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对文博场馆票务市场</a:t>
                      </a:r>
                      <a:r>
                        <a:rPr lang="en-US" sz="2400" spc="-30" baseline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spc="-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黄牛</a:t>
                      </a:r>
                      <a:r>
                        <a:rPr lang="en-US" sz="2400" spc="-30" baseline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spc="-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倒票、假票等违法犯罪行为</a:t>
                      </a:r>
                      <a:r>
                        <a:rPr lang="zh-CN" sz="2400" spc="-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spc="-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抓获违法犯罪嫌疑人。</a:t>
                      </a:r>
                      <a:endParaRPr lang="zh-CN" sz="1200" spc="-3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7956185"/>
                  </a:ext>
                </a:extLst>
              </a:tr>
            </a:tbl>
          </a:graphicData>
        </a:graphic>
      </p:graphicFrame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365104"/>
            <a:ext cx="11485848" cy="196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我赞同乙同学的观点。理由：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社会正常运行需要秩序。社会秩序是人民安居乐业的保障。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社会规则划定了自由的边界，自由不是随心所欲，受道德、纪律、法律等社会规则的约束。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社会规则是人们享有自由的保障。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预约制＋限流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并细化规则，有利于保障游客的安全，提升游客的参观体验。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322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2999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分。每题只有一个选项是符合题意的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成都中考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）青春是什么样子？是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年的街头，万千青年的一声声呐喊；是新中国成立前的峥嵘岁月，红旗下的无数冲锋；是在希望的田野摸爬滚打，向着高峰奋力攀登，在危难一线逆行出征，在赛场奋勇争先。虽然时代不同，但青春的主题都是（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始终如一的报国情怀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脚踏实地的砥砺前行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心怀美好的向上向善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张扬个性的标新立异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95320" y="33686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）结合以上展示成果，以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助力博物馆从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升温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走向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恒温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为主题，给出你的建议。（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观点明确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条理清楚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字数控制在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字以内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292945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示例：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坚持科技创新，积极利用科技手段推动中华优秀传统文化创造性转化、创新性发展。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坚持以人民为中心的发展思想，让人民群众共享改革发展成果，不断满足人民群众的美好生活需求。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政府坚持为人民服务的宗旨，各项工作都要为人民负责。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坚持依法治国的基本方略，为弘扬中华优秀传统文化提供法治保障。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等等。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92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福建中考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）阅读材料，回答问题。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时间凝结厚重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岁月书写华章。中国正在以文明古国的智慧和新兴大国的责任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同世界各国一道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携手开创人类更加美好的未来。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古老的智慧在闪光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《司马法》中说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国虽大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好战必亡。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《左传》中说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亲仁善邻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国之宝也。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）从处理国际关系的角度，说明上述古语告诉我们的道理。（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580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我们要维护世界和平，坚持睦邻友好。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102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4374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现代的理念在实践</a:t>
            </a:r>
            <a:r>
              <a:rPr lang="en-US" altLang="zh-CN" sz="2200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2013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年以来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构建人类命运共同体从理念转化为行动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从美好愿景转化为实践成果。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1986973"/>
              </p:ext>
            </p:extLst>
          </p:nvPr>
        </p:nvGraphicFramePr>
        <p:xfrm>
          <a:off x="487154" y="1988840"/>
          <a:ext cx="11233248" cy="3017520"/>
        </p:xfrm>
        <a:graphic>
          <a:graphicData uri="http://schemas.openxmlformats.org/drawingml/2006/table">
            <a:tbl>
              <a:tblPr firstRow="1" firstCol="1" bandRow="1"/>
              <a:tblGrid>
                <a:gridCol w="3591828">
                  <a:extLst>
                    <a:ext uri="{9D8B030D-6E8A-4147-A177-3AD203B41FA5}">
                      <a16:colId xmlns:a16="http://schemas.microsoft.com/office/drawing/2014/main" val="1476618140"/>
                    </a:ext>
                  </a:extLst>
                </a:gridCol>
                <a:gridCol w="3600400">
                  <a:extLst>
                    <a:ext uri="{9D8B030D-6E8A-4147-A177-3AD203B41FA5}">
                      <a16:colId xmlns:a16="http://schemas.microsoft.com/office/drawing/2014/main" val="1135219098"/>
                    </a:ext>
                  </a:extLst>
                </a:gridCol>
                <a:gridCol w="4041020">
                  <a:extLst>
                    <a:ext uri="{9D8B030D-6E8A-4147-A177-3AD203B41FA5}">
                      <a16:colId xmlns:a16="http://schemas.microsoft.com/office/drawing/2014/main" val="4152683399"/>
                    </a:ext>
                  </a:extLst>
                </a:gridCol>
              </a:tblGrid>
              <a:tr h="254903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在共建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一带一路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的过程中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中国与中亚国家从天然气管道的建成运营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到中欧班列、货运汽车、空中航班的多点开花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双方的经贸联系越来越紧密。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自构建中拉命运共同体以来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中拉人文交流持续升温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中拉文明对话论坛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等活动丰富多彩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双方影视、音乐、舞蹈、美食等文化方面交流日益密切。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中非合作论坛成立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多年来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中非双方深化环境保护、应对气候变化等合作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出台相关领域合作规划和行动举措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实施了数百个清洁能源和绿色发展项目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共同构筑美好未来。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8072111"/>
                  </a:ext>
                </a:extLst>
              </a:tr>
            </a:tbl>
          </a:graphicData>
        </a:graphic>
      </p:graphicFrame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13254" y="5193565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）结合材料，运用所学知识，分析我国是如何与上述国家携手构建人类命运共同体的。（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8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24881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坚持合作共赢，加强经贸往来，建设一个共同繁荣的世界；坚持交流互鉴，推进不同文明和谐共生，建设一个开放包容的世界；坚持绿色低碳，深化生态领域合作与治理，建设一个清洁美丽的世界。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48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8615"/>
            <a:ext cx="11485848" cy="5152180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未来的篇章在书写</a:t>
            </a:r>
            <a:r>
              <a:rPr lang="en-US" altLang="zh-CN" sz="2200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）青少年是国家的未来，也是世界的未来。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中学以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共建美好世界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展现青春担当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为主题，向同学们发出倡议。请你续写倡议书。（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写出两条具体行动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2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倡议书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亲爱的同学们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我们与丰富多彩的世界紧密相连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同呼吸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共命运。面对世界百年未有之大变局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我们要胸怀天下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在共建美好世界的生动实践中展现青春担当。为此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向同学们发出倡议。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2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中学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2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××××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××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××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日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4566" y="2204864"/>
            <a:ext cx="11521280" cy="396044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53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208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示例：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了解人类文明进程，积极关切人类问题和世界局势，掌握相应的知识，在与世界各国青少年交流中提升我们的影响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要有忧患意识，居安思危，在世界复杂多变的环境中提高改变世界的素质和能力。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23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292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犯其至难而图其至远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出自苏轼的《思治论》，意思是说向最难之处攻坚，追求最远大的目标，把宏伟目标变为美好现实。下列观点与该句意思不一致的是（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路虽远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行则将至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事虽难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做则必成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要有愚公移山的志气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滴水穿石的毅力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脚踏实地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埋头苦干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积跬步以至千里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成事在理不在势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服人以诚不以言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919742" y="21703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6823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功崇惟志，业广惟勤。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下列诗句表达的意思与之相同的是（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我劝天公重抖擞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不拘一格降人才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长风破浪会有时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直挂云帆济沧海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老骥伏枥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志在千里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宝剑锋从磨砺出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梅花香自苦寒来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16200" y="188232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8889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日常生活中，未成年人要学会自我保护。下列情形中做法不正确的是（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夜里家中发现燃气泄漏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立即打开电灯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关闭燃气阀门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被困在失火房间内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用湿布捂住口鼻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以防止浓烟引起窒息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遭遇劫持绑架时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记住犯罪分子的特征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冷静自救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厨房油锅着火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迅速关闭炉灶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用锅盖盖严灭火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326426" y="190820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3278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初中学习科目增多、难度加大，根据心理学家研究的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遗忘曲线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，要减缓学习中遗忘的速度，就应该在日常的学习中做到（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主动学习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及时复习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计划学习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勤奋学习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74612" y="270029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20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4949"/>
            <a:ext cx="11485848" cy="3900235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在原子核理论研究可能取得重大成果时，于敏又接到组织交给他的氢弹探索任务，他毫不犹豫地表态：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我服从分配！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氢弹之父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于敏曾经的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只有维护个人利益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集体利益才有保障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个人要维护集体的利益需要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服从集体的安排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集体的力量取决于成员数量的多少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集体应充分尊重和保护个人利益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98662" y="242088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70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日起，人民日报、新华社等官网开展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十五五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规划献一策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网络征求意见活动，广大网民的有关意见建议经汇总整理后将提供给中央决策参考。这（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扩大了我国公民的政治权利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说明我国网民直接行使国家权力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是确保依法行政的有效途径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是开门问策汇集民意的有效手段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29682" y="253902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3244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016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苏州模拟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）下面漫画《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霸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座》中男主人公的言行（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享受社会生活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做到特立独行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违反法律规定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严重危害社会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超越自由边界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侵犯他人权益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巧用交通工具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正确行使权利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k78.jpg" descr="id:21474867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110084" y="2107668"/>
            <a:ext cx="3177886" cy="214976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815286" y="4149080"/>
            <a:ext cx="1415772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霸</a:t>
            </a:r>
            <a:r>
              <a:rPr lang="en-US" altLang="zh-CN" sz="24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座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91550" y="155601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449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2855</Words>
  <Application>Microsoft Office PowerPoint</Application>
  <PresentationFormat>自定义</PresentationFormat>
  <Paragraphs>159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4" baseType="lpstr">
      <vt:lpstr>Calibri</vt:lpstr>
      <vt:lpstr>仿宋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602</cp:revision>
  <dcterms:created xsi:type="dcterms:W3CDTF">2020-11-06T05:24:00Z</dcterms:created>
  <dcterms:modified xsi:type="dcterms:W3CDTF">2025-11-16T03:04:42Z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